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71" r:id="rId4"/>
    <p:sldId id="260" r:id="rId5"/>
    <p:sldId id="272" r:id="rId6"/>
    <p:sldId id="273" r:id="rId7"/>
    <p:sldId id="274" r:id="rId8"/>
    <p:sldId id="268" r:id="rId9"/>
    <p:sldId id="275" r:id="rId10"/>
    <p:sldId id="276" r:id="rId11"/>
    <p:sldId id="277" r:id="rId12"/>
    <p:sldId id="27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8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9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2ECBF-E7AD-45F5-834D-C15E9FDA7C1A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D3FD5-252B-4EEF-A35D-B3EE0A1770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677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Если</a:t>
            </a:r>
            <a:r>
              <a:rPr lang="ru-RU" baseline="0" dirty="0" smtClean="0"/>
              <a:t>  они не </a:t>
            </a:r>
            <a:r>
              <a:rPr lang="ru-RU" baseline="0" dirty="0" err="1" smtClean="0"/>
              <a:t>согланны</a:t>
            </a:r>
            <a:r>
              <a:rPr lang="ru-RU" baseline="0" dirty="0" smtClean="0"/>
              <a:t> то внести изменения за четверть, за раздел,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1747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818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561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237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53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270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76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732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7323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324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244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72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0E8BA-7805-4579-917D-19ED1B67068C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7332E-CCD1-43F2-8DC5-C3D071E58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06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17685"/>
            <a:ext cx="10515600" cy="20364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                                           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>                                          </a:t>
            </a:r>
            <a:br>
              <a:rPr lang="ru-RU" sz="3100" b="1" dirty="0" smtClean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Обсуждение уроков</a:t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</a:rPr>
              <a:t>в рамках обновления содержания среднего образования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/>
              <a:t> </a:t>
            </a:r>
            <a:r>
              <a:rPr lang="ru-RU" sz="3100" b="1" dirty="0" smtClean="0"/>
              <a:t>                                  </a:t>
            </a:r>
            <a:br>
              <a:rPr lang="ru-RU" sz="3100" b="1" dirty="0" smtClean="0"/>
            </a:br>
            <a:r>
              <a:rPr lang="ru-RU" sz="3100" b="1" dirty="0"/>
              <a:t> </a:t>
            </a:r>
            <a:r>
              <a:rPr lang="ru-RU" sz="3100" b="1" dirty="0" smtClean="0"/>
              <a:t>                                   </a:t>
            </a:r>
            <a:r>
              <a:rPr lang="ru-RU" sz="3100" b="1" i="1" dirty="0" smtClean="0"/>
              <a:t> </a:t>
            </a: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 smtClean="0"/>
              <a:t>                                    </a:t>
            </a:r>
            <a:br>
              <a:rPr lang="ru-RU" sz="3100" b="1" dirty="0" smtClean="0"/>
            </a:br>
            <a:r>
              <a:rPr lang="ru-RU" sz="3100" dirty="0" smtClean="0"/>
              <a:t> 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07960" y="6620875"/>
            <a:ext cx="33862274" cy="722517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</a:t>
            </a:r>
            <a:r>
              <a:rPr lang="ru-RU" i="1" dirty="0" smtClean="0"/>
              <a:t>ОБСУЖДЕНИЕ В ГРУППАХ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endParaRPr lang="ru-RU" i="1" dirty="0"/>
          </a:p>
        </p:txBody>
      </p:sp>
      <p:sp>
        <p:nvSpPr>
          <p:cNvPr id="6" name="AutoShape 3" descr="Картинки по запросу картинки по групповой работ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Картинки по запросу картинки по групповой работ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426" y="3393697"/>
            <a:ext cx="6134470" cy="338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98946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843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6</a:t>
            </a:r>
            <a:r>
              <a:rPr lang="ru-RU" b="1" dirty="0">
                <a:solidFill>
                  <a:srgbClr val="0070C0"/>
                </a:solidFill>
              </a:rPr>
              <a:t>. Активное вовлечение учащихся в деятельность</a:t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Учитель использует активные методы обучения, в том числе интерактивные и игровые методы с учетом возрастных особенностей учащихся.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pPr>
              <a:buNone/>
            </a:pPr>
            <a:r>
              <a:rPr lang="ru-RU" sz="3600" i="1" dirty="0" smtClean="0">
                <a:solidFill>
                  <a:srgbClr val="FF0000"/>
                </a:solidFill>
              </a:rPr>
              <a:t>Что Вы наблюдали на уроке?</a:t>
            </a:r>
          </a:p>
          <a:p>
            <a:pPr>
              <a:buNone/>
            </a:pPr>
            <a:endParaRPr lang="ru-RU" sz="36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8108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7</a:t>
            </a:r>
            <a:r>
              <a:rPr lang="ru-RU" b="1" dirty="0">
                <a:solidFill>
                  <a:srgbClr val="0070C0"/>
                </a:solidFill>
              </a:rPr>
              <a:t>. Реализация языковых целей (академический язык)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554" y="1611086"/>
            <a:ext cx="11155680" cy="48942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b="1" dirty="0" smtClean="0"/>
              <a:t>Каким образом можно реализовать на уроке языковые цели?</a:t>
            </a:r>
          </a:p>
          <a:p>
            <a:pPr marL="0" indent="0">
              <a:buNone/>
            </a:pPr>
            <a:r>
              <a:rPr lang="ru-RU" dirty="0" smtClean="0"/>
              <a:t>         (на уроке математики, естествознания, познания мира)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Как реализовывались на уроке языковые цели?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Как учитель обучал академическому языку на уроке</a:t>
            </a:r>
            <a:r>
              <a:rPr lang="ru-RU" b="1" dirty="0" smtClean="0"/>
              <a:t>?</a:t>
            </a:r>
          </a:p>
          <a:p>
            <a:pPr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i="1" u="sng" dirty="0" smtClean="0">
                <a:solidFill>
                  <a:srgbClr val="FF0000"/>
                </a:solidFill>
              </a:rPr>
              <a:t>Обратите внимание: реализация языковых целей способствует развитию навыков говорения (использование учащимися изучаемых терминов), навыков активного слушания (проверка понимания инструкций, внимательное слушание учащимися </a:t>
            </a:r>
            <a:r>
              <a:rPr lang="ru-RU" i="1" u="sng" dirty="0" smtClean="0">
                <a:solidFill>
                  <a:srgbClr val="FF0000"/>
                </a:solidFill>
              </a:rPr>
              <a:t>ответов одноклассников, в том числе, презентаций</a:t>
            </a:r>
            <a:r>
              <a:rPr lang="ru-RU" i="1" u="sng" dirty="0" smtClean="0">
                <a:solidFill>
                  <a:srgbClr val="FF0000"/>
                </a:solidFill>
              </a:rPr>
              <a:t>).</a:t>
            </a:r>
            <a:endParaRPr lang="ru-RU" i="1" u="sng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Что Вы наблюдали на уроке?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9687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5747"/>
            <a:ext cx="10515600" cy="12384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8</a:t>
            </a:r>
            <a:r>
              <a:rPr lang="ru-RU" b="1" dirty="0">
                <a:solidFill>
                  <a:srgbClr val="0070C0"/>
                </a:solidFill>
              </a:rPr>
              <a:t>. Развитие навыков (коммуникации, взаимодействия, </a:t>
            </a:r>
            <a:r>
              <a:rPr lang="ru-RU" b="1" dirty="0" smtClean="0">
                <a:solidFill>
                  <a:srgbClr val="0070C0"/>
                </a:solidFill>
              </a:rPr>
              <a:t>сотрудничества</a:t>
            </a:r>
            <a:r>
              <a:rPr lang="ru-RU" b="1" dirty="0">
                <a:solidFill>
                  <a:srgbClr val="0070C0"/>
                </a:solidFill>
              </a:rPr>
              <a:t>)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Создает ли учитель условия для сотрудничества на уроке?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Демонстрируют ли учащиеся навыки сотрудничества (при работе в парах, в группах)?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Что Вы наблюдали на уроке?</a:t>
            </a:r>
          </a:p>
          <a:p>
            <a:pPr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87357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>
            <a:off x="3879333" y="4075153"/>
            <a:ext cx="0" cy="490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312024" y="4061993"/>
            <a:ext cx="0" cy="490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9658234" y="4061993"/>
            <a:ext cx="0" cy="490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728684" y="2401940"/>
            <a:ext cx="0" cy="490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948598" y="2401940"/>
            <a:ext cx="0" cy="49090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524001" y="260648"/>
            <a:ext cx="9036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Модель </a:t>
            </a:r>
            <a:r>
              <a:rPr lang="ru-RU" sz="4000" b="1" dirty="0" err="1">
                <a:solidFill>
                  <a:schemeClr val="accent1"/>
                </a:solidFill>
                <a:latin typeface="Arial Narrow" panose="020B0606020202030204" pitchFamily="34" charset="0"/>
              </a:rPr>
              <a:t>критериального</a:t>
            </a:r>
            <a:r>
              <a:rPr lang="ru-RU" sz="40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 оценивания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33565" y="1454325"/>
            <a:ext cx="7879298" cy="5020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err="1">
                <a:solidFill>
                  <a:schemeClr val="tx1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Критериальное</a:t>
            </a:r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  <a:ea typeface="Calibri"/>
                <a:cs typeface="Times New Roman"/>
              </a:rPr>
              <a:t> оценивание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979137" y="1952226"/>
            <a:ext cx="0" cy="44971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949292" y="2401941"/>
            <a:ext cx="5779392" cy="42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100270" y="2755287"/>
            <a:ext cx="2211406" cy="824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err="1">
                <a:solidFill>
                  <a:schemeClr val="tx1"/>
                </a:solidFill>
                <a:ea typeface="Calibri"/>
                <a:cs typeface="Times New Roman"/>
              </a:rPr>
              <a:t>Формативное</a:t>
            </a:r>
            <a:r>
              <a:rPr lang="ru-RU" sz="2000" dirty="0">
                <a:solidFill>
                  <a:schemeClr val="tx1"/>
                </a:solidFill>
                <a:ea typeface="Calibri"/>
                <a:cs typeface="Times New Roman"/>
              </a:rPr>
              <a:t> оценивание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33565" y="4393536"/>
            <a:ext cx="2515992" cy="13812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err="1">
                <a:solidFill>
                  <a:schemeClr val="tx1"/>
                </a:solidFill>
                <a:ea typeface="Calibri"/>
                <a:cs typeface="Times New Roman"/>
              </a:rPr>
              <a:t>Суммативное</a:t>
            </a:r>
            <a:r>
              <a:rPr lang="ru-RU" sz="2000" dirty="0">
                <a:solidFill>
                  <a:schemeClr val="tx1"/>
                </a:solidFill>
                <a:ea typeface="Calibri"/>
                <a:cs typeface="Times New Roman"/>
              </a:rPr>
              <a:t> оценивание  за раздел/сквозную тему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03913" y="4393536"/>
            <a:ext cx="2173053" cy="13812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err="1">
                <a:solidFill>
                  <a:schemeClr val="tx1"/>
                </a:solidFill>
                <a:ea typeface="Calibri"/>
                <a:cs typeface="Times New Roman"/>
              </a:rPr>
              <a:t>Суммативное</a:t>
            </a:r>
            <a:r>
              <a:rPr lang="ru-RU" sz="2000" dirty="0">
                <a:solidFill>
                  <a:schemeClr val="tx1"/>
                </a:solidFill>
                <a:ea typeface="Calibri"/>
                <a:cs typeface="Times New Roman"/>
              </a:rPr>
              <a:t> оценивание  за четверть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446417" y="2755287"/>
            <a:ext cx="4574732" cy="82447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err="1">
                <a:solidFill>
                  <a:schemeClr val="tx1"/>
                </a:solidFill>
                <a:ea typeface="Calibri"/>
                <a:cs typeface="Times New Roman"/>
              </a:rPr>
              <a:t>Суммативное</a:t>
            </a:r>
            <a:r>
              <a:rPr lang="ru-RU" sz="2000" dirty="0">
                <a:solidFill>
                  <a:schemeClr val="tx1"/>
                </a:solidFill>
                <a:ea typeface="Calibri"/>
                <a:cs typeface="Times New Roman"/>
              </a:rPr>
              <a:t> оценивание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879334" y="4076593"/>
            <a:ext cx="577890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8256240" y="4362340"/>
            <a:ext cx="1925728" cy="14124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err="1">
                <a:solidFill>
                  <a:schemeClr val="tx1"/>
                </a:solidFill>
                <a:ea typeface="Calibri"/>
                <a:cs typeface="Times New Roman"/>
              </a:rPr>
              <a:t>Суммативное</a:t>
            </a:r>
            <a:r>
              <a:rPr lang="ru-RU" dirty="0">
                <a:solidFill>
                  <a:schemeClr val="tx1"/>
                </a:solidFill>
                <a:ea typeface="Calibri"/>
                <a:cs typeface="Times New Roman"/>
              </a:rPr>
              <a:t> оценивание  за  уровень  образования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42959" y="3545830"/>
            <a:ext cx="1714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5074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Заголовок 1"/>
          <p:cNvSpPr>
            <a:spLocks noGrp="1"/>
          </p:cNvSpPr>
          <p:nvPr>
            <p:ph type="title"/>
          </p:nvPr>
        </p:nvSpPr>
        <p:spPr>
          <a:xfrm>
            <a:off x="899160" y="121920"/>
            <a:ext cx="10805160" cy="178308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 smtClean="0"/>
              <a:t>Особенности обновления содержания образования в начальной школе </a:t>
            </a:r>
          </a:p>
        </p:txBody>
      </p:sp>
      <p:sp>
        <p:nvSpPr>
          <p:cNvPr id="68611" name="Объект 2"/>
          <p:cNvSpPr>
            <a:spLocks noGrp="1"/>
          </p:cNvSpPr>
          <p:nvPr>
            <p:ph idx="1"/>
          </p:nvPr>
        </p:nvSpPr>
        <p:spPr>
          <a:xfrm>
            <a:off x="899160" y="2026920"/>
            <a:ext cx="10698480" cy="4495800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1. Достижение цели обучения</a:t>
            </a:r>
          </a:p>
          <a:p>
            <a:pPr marL="0" indent="0" eaLnBrk="1" hangingPunct="1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2. Сквозная тема</a:t>
            </a:r>
          </a:p>
          <a:p>
            <a:pPr marL="0" indent="0" eaLnBrk="1" hangingPunct="1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3. Подбор и планирование заданий в соответствии с  </a:t>
            </a:r>
          </a:p>
          <a:p>
            <a:pPr marL="0" indent="0" eaLnBrk="1" hangingPunct="1">
              <a:buNone/>
            </a:pPr>
            <a:r>
              <a:rPr lang="ru-RU" sz="4000" dirty="0">
                <a:solidFill>
                  <a:srgbClr val="0070C0"/>
                </a:solidFill>
              </a:rPr>
              <a:t> </a:t>
            </a:r>
            <a:r>
              <a:rPr lang="ru-RU" sz="4000" dirty="0" smtClean="0">
                <a:solidFill>
                  <a:srgbClr val="0070C0"/>
                </a:solidFill>
              </a:rPr>
              <a:t>                    таксономией </a:t>
            </a:r>
            <a:r>
              <a:rPr lang="ru-RU" sz="4000" dirty="0" err="1" smtClean="0">
                <a:solidFill>
                  <a:srgbClr val="0070C0"/>
                </a:solidFill>
              </a:rPr>
              <a:t>Блума</a:t>
            </a:r>
            <a:endParaRPr lang="ru-RU" sz="4000" dirty="0" smtClean="0">
              <a:solidFill>
                <a:srgbClr val="0070C0"/>
              </a:solidFill>
            </a:endParaRPr>
          </a:p>
          <a:p>
            <a:pPr marL="0" indent="0" eaLnBrk="1" hangingPunct="1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4. Дифференциация</a:t>
            </a:r>
          </a:p>
          <a:p>
            <a:pPr marL="0" indent="0" eaLnBrk="1" hangingPunct="1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5. Использование </a:t>
            </a:r>
            <a:r>
              <a:rPr lang="ru-RU" sz="4000" dirty="0" err="1" smtClean="0">
                <a:solidFill>
                  <a:srgbClr val="0070C0"/>
                </a:solidFill>
              </a:rPr>
              <a:t>формативного</a:t>
            </a:r>
            <a:r>
              <a:rPr lang="ru-RU" sz="4000" dirty="0" smtClean="0">
                <a:solidFill>
                  <a:srgbClr val="0070C0"/>
                </a:solidFill>
              </a:rPr>
              <a:t> оценивания</a:t>
            </a:r>
          </a:p>
          <a:p>
            <a:pPr marL="0" indent="0" eaLnBrk="1" hangingPunct="1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6. Активное вовлечение учащихся в деятельность</a:t>
            </a:r>
          </a:p>
          <a:p>
            <a:pPr marL="0" indent="0" eaLnBrk="1" hangingPunct="1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7. Реализация языковых целей (академический язык)</a:t>
            </a:r>
          </a:p>
          <a:p>
            <a:pPr marL="0" indent="0" eaLnBrk="1" hangingPunct="1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8. Развитие навыков (коммуникации, взаимодействия,                </a:t>
            </a:r>
          </a:p>
          <a:p>
            <a:pPr marL="0" indent="0" eaLnBrk="1" hangingPunct="1">
              <a:buNone/>
            </a:pPr>
            <a:r>
              <a:rPr lang="ru-RU" sz="4000" dirty="0">
                <a:solidFill>
                  <a:srgbClr val="0070C0"/>
                </a:solidFill>
              </a:rPr>
              <a:t> </a:t>
            </a:r>
            <a:r>
              <a:rPr lang="ru-RU" sz="4000" dirty="0" smtClean="0">
                <a:solidFill>
                  <a:srgbClr val="0070C0"/>
                </a:solidFill>
              </a:rPr>
              <a:t>               сотрудничества)</a:t>
            </a:r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74872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74470"/>
            <a:ext cx="10515600" cy="1402080"/>
          </a:xfrm>
        </p:spPr>
        <p:txBody>
          <a:bodyPr>
            <a:normAutofit fontScale="90000"/>
          </a:bodyPr>
          <a:lstStyle/>
          <a:p>
            <a:pPr algn="ctr" fontAlgn="ctr"/>
            <a:r>
              <a:rPr lang="ru-RU" sz="4900" b="1" dirty="0" smtClean="0">
                <a:solidFill>
                  <a:srgbClr val="0070C0"/>
                </a:solidFill>
              </a:rPr>
              <a:t/>
            </a:r>
            <a:br>
              <a:rPr lang="ru-RU" sz="4900" b="1" dirty="0" smtClean="0">
                <a:solidFill>
                  <a:srgbClr val="0070C0"/>
                </a:solidFill>
              </a:rPr>
            </a:br>
            <a:r>
              <a:rPr lang="ru-RU" sz="4900" b="1" dirty="0" smtClean="0">
                <a:solidFill>
                  <a:srgbClr val="0070C0"/>
                </a:solidFill>
              </a:rPr>
              <a:t>1. </a:t>
            </a:r>
            <a:r>
              <a:rPr lang="ru-RU" sz="4000" b="1" dirty="0" smtClean="0">
                <a:solidFill>
                  <a:srgbClr val="0070C0"/>
                </a:solidFill>
              </a:rPr>
              <a:t>Достижение целей обучения </a:t>
            </a: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/>
              <a:t/>
            </a:r>
            <a:br>
              <a:rPr lang="ru-RU" sz="2800" i="1" dirty="0"/>
            </a:b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26919"/>
            <a:ext cx="10515600" cy="4548051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 урока сформулированы с учетом целей обучения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обсуждает цели урока с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учащимися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Задания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предложенные учащимся, ориентированы на достижение целей </a:t>
            </a: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урока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Учитель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поддержку для достижения целей обучения</a:t>
            </a:r>
            <a:endParaRPr lang="ru-RU" sz="11200" b="1" dirty="0" smtClean="0"/>
          </a:p>
          <a:p>
            <a:pPr marL="0" indent="0">
              <a:buNone/>
            </a:pPr>
            <a:endParaRPr lang="ru-RU" sz="11200" b="1" dirty="0"/>
          </a:p>
          <a:p>
            <a:pPr marL="0" indent="0">
              <a:buNone/>
            </a:pPr>
            <a:endParaRPr lang="ru-RU" sz="11200" b="1" dirty="0" smtClean="0"/>
          </a:p>
          <a:p>
            <a:pPr marL="0" indent="0">
              <a:buNone/>
            </a:pPr>
            <a:r>
              <a:rPr lang="ru-RU" sz="11200" i="1" dirty="0" smtClean="0">
                <a:solidFill>
                  <a:srgbClr val="FF0000"/>
                </a:solidFill>
              </a:rPr>
              <a:t>Что Вы наблюдали на уроке?</a:t>
            </a:r>
          </a:p>
          <a:p>
            <a:endParaRPr lang="ru-RU" sz="11200" dirty="0" smtClean="0"/>
          </a:p>
          <a:p>
            <a:pPr marL="0" indent="0">
              <a:buNone/>
            </a:pPr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7610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2. Сквозная </a:t>
            </a:r>
            <a:r>
              <a:rPr lang="ru-RU" b="1" dirty="0">
                <a:solidFill>
                  <a:srgbClr val="0070C0"/>
                </a:solidFill>
              </a:rPr>
              <a:t>тема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Вопросы для обсуждения: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/>
              <a:t>С какой целью включены в обновленные программы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сквозные темы?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/>
              <a:t>Как на уроке реализуется сквозная тема?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dirty="0" smtClean="0"/>
              <a:t> через </a:t>
            </a:r>
            <a:r>
              <a:rPr lang="ru-RU" dirty="0" err="1" smtClean="0"/>
              <a:t>межпредметную</a:t>
            </a:r>
            <a:r>
              <a:rPr lang="ru-RU" dirty="0" smtClean="0"/>
              <a:t> интеграцию;</a:t>
            </a:r>
          </a:p>
          <a:p>
            <a:pPr>
              <a:buFontTx/>
              <a:buChar char="-"/>
            </a:pPr>
            <a:r>
              <a:rPr lang="ru-RU" dirty="0" smtClean="0"/>
              <a:t> через задания, направленные на развитие функциональной грамотности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r>
              <a:rPr lang="ru-RU" sz="4700" i="1" dirty="0" smtClean="0">
                <a:solidFill>
                  <a:srgbClr val="FF0000"/>
                </a:solidFill>
              </a:rPr>
              <a:t>Что Вы наблюдали на уроке?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623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3. Подбор и планирование заданий в соответствии с </a:t>
            </a:r>
            <a:r>
              <a:rPr lang="ru-RU" b="1" dirty="0" smtClean="0">
                <a:solidFill>
                  <a:srgbClr val="0070C0"/>
                </a:solidFill>
              </a:rPr>
              <a:t>таксономией </a:t>
            </a:r>
            <a:r>
              <a:rPr lang="ru-RU" b="1" dirty="0" err="1">
                <a:solidFill>
                  <a:srgbClr val="0070C0"/>
                </a:solidFill>
              </a:rPr>
              <a:t>Блума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dirty="0" smtClean="0"/>
              <a:t>Урок содержит задания на разные уровни таксономии </a:t>
            </a:r>
            <a:r>
              <a:rPr lang="ru-RU" sz="4000" dirty="0" err="1" smtClean="0"/>
              <a:t>Блума</a:t>
            </a:r>
            <a:r>
              <a:rPr lang="ru-RU" sz="4000" dirty="0" smtClean="0"/>
              <a:t>, согласно выбранным учебным целям</a:t>
            </a:r>
            <a:r>
              <a:rPr lang="ru-RU" sz="4000" i="1" dirty="0" smtClean="0"/>
              <a:t>, </a:t>
            </a:r>
            <a:r>
              <a:rPr lang="ru-RU" sz="4000" dirty="0" smtClean="0"/>
              <a:t>что способствует развитию у учащихся навыков мыслительной деятельности.</a:t>
            </a:r>
          </a:p>
          <a:p>
            <a:endParaRPr lang="ru-RU" sz="4000" dirty="0" smtClean="0"/>
          </a:p>
          <a:p>
            <a:pPr>
              <a:buNone/>
            </a:pPr>
            <a:r>
              <a:rPr lang="ru-RU" sz="4000" i="1" dirty="0" smtClean="0">
                <a:solidFill>
                  <a:srgbClr val="FF0000"/>
                </a:solidFill>
              </a:rPr>
              <a:t>Что Вы наблюдали на уроке?</a:t>
            </a:r>
          </a:p>
          <a:p>
            <a:pPr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644726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5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5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3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ru-RU" sz="5300" b="1" dirty="0">
                <a:solidFill>
                  <a:schemeClr val="accent1">
                    <a:lumMod val="75000"/>
                  </a:schemeClr>
                </a:solidFill>
              </a:rPr>
              <a:t>. Дифференциация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8206"/>
            <a:ext cx="10988040" cy="515547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Приведите примеры использования приемов дифференциации на уроке</a:t>
            </a:r>
          </a:p>
          <a:p>
            <a:pPr marL="742950" indent="-742950">
              <a:buAutoNum type="arabicPeriod"/>
            </a:pPr>
            <a:r>
              <a:rPr lang="ru-RU" sz="4400" b="1" dirty="0" smtClean="0"/>
              <a:t>Задание</a:t>
            </a:r>
            <a:endParaRPr lang="ru-RU" sz="4400" b="1" dirty="0"/>
          </a:p>
          <a:p>
            <a:pPr marL="742950" indent="-742950">
              <a:buAutoNum type="arabicPeriod"/>
            </a:pPr>
            <a:r>
              <a:rPr lang="ru-RU" sz="4400" b="1" dirty="0" smtClean="0"/>
              <a:t>Результат</a:t>
            </a:r>
          </a:p>
          <a:p>
            <a:pPr marL="742950" indent="-742950">
              <a:buAutoNum type="arabicPeriod"/>
            </a:pPr>
            <a:r>
              <a:rPr lang="ru-RU" sz="4400" b="1" dirty="0"/>
              <a:t>Ритм </a:t>
            </a:r>
            <a:r>
              <a:rPr lang="ru-RU" sz="4400" b="1" dirty="0" smtClean="0"/>
              <a:t>работы</a:t>
            </a:r>
            <a:endParaRPr lang="ru-RU" sz="4400" b="1" dirty="0"/>
          </a:p>
          <a:p>
            <a:pPr marL="742950" indent="-742950">
              <a:buAutoNum type="arabicPeriod"/>
            </a:pPr>
            <a:r>
              <a:rPr lang="ru-RU" sz="4400" b="1" dirty="0" smtClean="0"/>
              <a:t>Поддержка</a:t>
            </a:r>
            <a:endParaRPr lang="ru-RU" sz="4400" b="1" dirty="0"/>
          </a:p>
          <a:p>
            <a:pPr marL="742950" indent="-742950">
              <a:buAutoNum type="arabicPeriod"/>
            </a:pPr>
            <a:r>
              <a:rPr lang="ru-RU" sz="4400" b="1" dirty="0" smtClean="0"/>
              <a:t>Ресурсы</a:t>
            </a:r>
          </a:p>
          <a:p>
            <a:pPr marL="742950" indent="-742950">
              <a:buAutoNum type="arabicPeriod"/>
            </a:pPr>
            <a:r>
              <a:rPr lang="ru-RU" sz="4400" b="1" dirty="0" smtClean="0"/>
              <a:t>Группирование</a:t>
            </a:r>
          </a:p>
          <a:p>
            <a:pPr marL="742950" indent="-742950">
              <a:buAutoNum type="arabicPeriod"/>
            </a:pPr>
            <a:r>
              <a:rPr lang="ru-RU" sz="4000" b="1" dirty="0" smtClean="0"/>
              <a:t>Роли</a:t>
            </a:r>
          </a:p>
          <a:p>
            <a:pPr marL="742950" indent="-742950">
              <a:buAutoNum type="arabicPeriod"/>
            </a:pPr>
            <a:r>
              <a:rPr lang="ru-RU" sz="4000" b="1" dirty="0"/>
              <a:t>Домашняя </a:t>
            </a:r>
            <a:r>
              <a:rPr lang="ru-RU" sz="4000" b="1" dirty="0" smtClean="0"/>
              <a:t>работа</a:t>
            </a:r>
          </a:p>
          <a:p>
            <a:pPr marL="742950" indent="-742950">
              <a:buAutoNum type="arabicPeriod"/>
            </a:pPr>
            <a:r>
              <a:rPr lang="ru-RU" sz="3600" b="1" dirty="0"/>
              <a:t>Диалог/Использование </a:t>
            </a:r>
            <a:r>
              <a:rPr lang="ru-RU" sz="3600" b="1" dirty="0" smtClean="0"/>
              <a:t>вопросов</a:t>
            </a:r>
          </a:p>
          <a:p>
            <a:pPr marL="742950" indent="-742950">
              <a:buNone/>
            </a:pPr>
            <a:r>
              <a:rPr lang="ru-RU" sz="4400" i="1" dirty="0" smtClean="0">
                <a:solidFill>
                  <a:srgbClr val="FF0000"/>
                </a:solidFill>
              </a:rPr>
              <a:t>Что Вы наблюдали на уроке?</a:t>
            </a:r>
          </a:p>
          <a:p>
            <a:pPr marL="742950" indent="-74295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174779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5342" y="478971"/>
            <a:ext cx="6084737" cy="1726303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/>
              <a:t>Работа внутри «черного ящика»</a:t>
            </a:r>
            <a:br>
              <a:rPr lang="ru-RU" sz="2400" b="1" dirty="0" smtClean="0"/>
            </a:br>
            <a:r>
              <a:rPr lang="ru-RU" sz="1600" b="1" i="1" dirty="0"/>
              <a:t>(«Руководство для учителя </a:t>
            </a:r>
            <a:r>
              <a:rPr lang="ru-RU" sz="2000" b="1" i="1" dirty="0"/>
              <a:t>3 уровня», 4 издание, стр. 154)</a:t>
            </a:r>
            <a:endParaRPr lang="ru-RU" sz="3200" b="1" i="1" dirty="0"/>
          </a:p>
        </p:txBody>
      </p:sp>
      <p:pic>
        <p:nvPicPr>
          <p:cNvPr id="1027" name="Picture 3" descr="C:\Users\Liliya\Desktop\photo_11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283" y="1600201"/>
            <a:ext cx="4829826" cy="45259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10088" y="2050977"/>
            <a:ext cx="22322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Знакомство учащихся с критериями как к уроку в целом, так и к отдельным заданиям (в том числе, </a:t>
            </a:r>
            <a:r>
              <a:rPr lang="ru-RU" sz="1400" b="1" u="sng" dirty="0">
                <a:solidFill>
                  <a:srgbClr val="FF0000"/>
                </a:solidFill>
              </a:rPr>
              <a:t>целеполагание</a:t>
            </a:r>
            <a:r>
              <a:rPr lang="ru-RU" sz="1400" dirty="0">
                <a:solidFill>
                  <a:prstClr val="black"/>
                </a:solidFill>
              </a:rPr>
              <a:t>); совместное обсуждение критериев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088" y="460959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Эффективная постановка вопросов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25046" y="2199335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Эффективная обратная связь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25046" y="4454530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Оценивание одноклассников и </a:t>
            </a:r>
            <a:r>
              <a:rPr lang="ru-RU" dirty="0" err="1">
                <a:solidFill>
                  <a:prstClr val="black"/>
                </a:solidFill>
              </a:rPr>
              <a:t>самооценивание</a:t>
            </a:r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3772" y="295781"/>
            <a:ext cx="1185236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5. Использование </a:t>
            </a:r>
            <a:r>
              <a:rPr lang="ru-RU" sz="4000" b="1" dirty="0" err="1">
                <a:solidFill>
                  <a:srgbClr val="0070C0"/>
                </a:solidFill>
              </a:rPr>
              <a:t>формативного</a:t>
            </a:r>
            <a:r>
              <a:rPr lang="ru-RU" sz="4000" b="1" dirty="0">
                <a:solidFill>
                  <a:srgbClr val="0070C0"/>
                </a:solidFill>
              </a:rPr>
              <a:t> оценивания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321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217" y="95795"/>
            <a:ext cx="11031583" cy="8098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5.Использование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формативного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оценивания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8571"/>
            <a:ext cx="10515600" cy="5088391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Постановка вопросов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Взаимооценивание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самооценивание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Обратная связь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З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</a:rPr>
              <a:t>накомство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6">
                    <a:lumMod val="75000"/>
                  </a:schemeClr>
                </a:solidFill>
              </a:rPr>
              <a:t>учащихся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с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</a:rPr>
              <a:t>целями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и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</a:rPr>
              <a:t>критериями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                       Вопросы </a:t>
            </a:r>
            <a:r>
              <a:rPr lang="ru-RU" b="1" dirty="0"/>
              <a:t>для обсуждения: </a:t>
            </a:r>
          </a:p>
          <a:p>
            <a:endParaRPr lang="ru-RU" i="1" dirty="0" smtClean="0"/>
          </a:p>
          <a:p>
            <a:r>
              <a:rPr lang="ru-RU" i="1" dirty="0" smtClean="0"/>
              <a:t>Какие типы вопросов задавал учитель?</a:t>
            </a:r>
          </a:p>
          <a:p>
            <a:r>
              <a:rPr lang="ru-RU" i="1" dirty="0" smtClean="0"/>
              <a:t>Задавали ли вопросы учащиеся?</a:t>
            </a:r>
          </a:p>
          <a:p>
            <a:r>
              <a:rPr lang="ru-RU" i="1" dirty="0" smtClean="0"/>
              <a:t>Как проходил процесс </a:t>
            </a:r>
            <a:r>
              <a:rPr lang="ru-RU" i="1" dirty="0" err="1" smtClean="0"/>
              <a:t>формативного</a:t>
            </a:r>
            <a:r>
              <a:rPr lang="ru-RU" i="1" dirty="0" smtClean="0"/>
              <a:t> оценивания? </a:t>
            </a:r>
            <a:endParaRPr lang="ru-RU" i="1" dirty="0"/>
          </a:p>
          <a:p>
            <a:r>
              <a:rPr lang="ru-RU" i="1" dirty="0"/>
              <a:t>Присутствовали ли задания с использованием критериев?</a:t>
            </a:r>
          </a:p>
          <a:p>
            <a:r>
              <a:rPr lang="ru-RU" i="1" dirty="0" smtClean="0"/>
              <a:t>Были </a:t>
            </a:r>
            <a:r>
              <a:rPr lang="ru-RU" i="1" dirty="0"/>
              <a:t>ли ученики предварительно ознакомлены с </a:t>
            </a:r>
            <a:r>
              <a:rPr lang="ru-RU" i="1" dirty="0" smtClean="0"/>
              <a:t>критериями? </a:t>
            </a:r>
          </a:p>
          <a:p>
            <a:r>
              <a:rPr lang="ru-RU" i="1" dirty="0" smtClean="0"/>
              <a:t>Как </a:t>
            </a:r>
            <a:r>
              <a:rPr lang="ru-RU" i="1" dirty="0"/>
              <a:t>вы считаете</a:t>
            </a:r>
            <a:r>
              <a:rPr lang="en-US" i="1" dirty="0"/>
              <a:t>: </a:t>
            </a:r>
            <a:r>
              <a:rPr lang="ru-RU" i="1" dirty="0"/>
              <a:t>продемонстрировали ли ученики понимание критериев, предложенных учителем? </a:t>
            </a:r>
          </a:p>
          <a:p>
            <a:r>
              <a:rPr lang="ru-RU" i="1" dirty="0"/>
              <a:t>Были ли </a:t>
            </a:r>
            <a:r>
              <a:rPr lang="ru-RU" i="1" u="sng" dirty="0"/>
              <a:t>сами ученики </a:t>
            </a:r>
            <a:r>
              <a:rPr lang="ru-RU" i="1" dirty="0"/>
              <a:t>вовлечены в составление критериев к каким-либо заданиям</a:t>
            </a:r>
            <a:r>
              <a:rPr lang="ru-RU" i="1" dirty="0" smtClean="0"/>
              <a:t>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1390187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514</Words>
  <Application>Microsoft Office PowerPoint</Application>
  <PresentationFormat>Произвольный</PresentationFormat>
  <Paragraphs>103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                                                                                        Обсуждение уроков в рамках обновления содержания среднего образования                                                                                                                 </vt:lpstr>
      <vt:lpstr>Слайд 2</vt:lpstr>
      <vt:lpstr>Особенности обновления содержания образования в начальной школе </vt:lpstr>
      <vt:lpstr> 1. Достижение целей обучения    </vt:lpstr>
      <vt:lpstr>2. Сквозная тема </vt:lpstr>
      <vt:lpstr>3. Подбор и планирование заданий в соответствии с таксономией Блума </vt:lpstr>
      <vt:lpstr> 4. Дифференциация </vt:lpstr>
      <vt:lpstr>Работа внутри «черного ящика» («Руководство для учителя 3 уровня», 4 издание, стр. 154)</vt:lpstr>
      <vt:lpstr>    5.Использование формативного оценивания    </vt:lpstr>
      <vt:lpstr> 6. Активное вовлечение учащихся в деятельность </vt:lpstr>
      <vt:lpstr> 7. Реализация языковых целей (академический язык) </vt:lpstr>
      <vt:lpstr> 8. Развитие навыков (коммуникации, взаимодействия, сотрудничества)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Nataliya Kotova</dc:creator>
  <cp:lastModifiedBy>zhurba.cpm</cp:lastModifiedBy>
  <cp:revision>101</cp:revision>
  <dcterms:created xsi:type="dcterms:W3CDTF">2017-01-23T06:05:09Z</dcterms:created>
  <dcterms:modified xsi:type="dcterms:W3CDTF">2017-02-20T08:40:52Z</dcterms:modified>
</cp:coreProperties>
</file>