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9" r:id="rId6"/>
    <p:sldId id="261" r:id="rId7"/>
    <p:sldId id="262" r:id="rId8"/>
    <p:sldId id="263" r:id="rId9"/>
    <p:sldId id="264" r:id="rId10"/>
    <p:sldId id="266" r:id="rId11"/>
    <p:sldId id="279" r:id="rId12"/>
    <p:sldId id="268" r:id="rId13"/>
    <p:sldId id="282" r:id="rId14"/>
    <p:sldId id="290" r:id="rId15"/>
    <p:sldId id="280" r:id="rId16"/>
    <p:sldId id="277" r:id="rId17"/>
    <p:sldId id="278" r:id="rId1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667" autoAdjust="0"/>
    <p:restoredTop sz="94660"/>
  </p:normalViewPr>
  <p:slideViewPr>
    <p:cSldViewPr>
      <p:cViewPr>
        <p:scale>
          <a:sx n="60" d="100"/>
          <a:sy n="60" d="100"/>
        </p:scale>
        <p:origin x="-1602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3984993565554998"/>
          <c:y val="4.6354765470267088E-2"/>
          <c:w val="0.69357798765459155"/>
          <c:h val="0.7850509637215593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1 четверть</c:v>
                </c:pt>
                <c:pt idx="1">
                  <c:v>2 четверть</c:v>
                </c:pt>
                <c:pt idx="2">
                  <c:v>3 четверть</c:v>
                </c:pt>
                <c:pt idx="3">
                  <c:v>4 четверть</c:v>
                </c:pt>
                <c:pt idx="4">
                  <c:v>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1 четверть</c:v>
                </c:pt>
                <c:pt idx="1">
                  <c:v>2 четверть</c:v>
                </c:pt>
                <c:pt idx="2">
                  <c:v>3 четверть</c:v>
                </c:pt>
                <c:pt idx="3">
                  <c:v>4 четверть</c:v>
                </c:pt>
                <c:pt idx="4">
                  <c:v>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1 четверть</c:v>
                </c:pt>
                <c:pt idx="1">
                  <c:v>2 четверть</c:v>
                </c:pt>
                <c:pt idx="2">
                  <c:v>3 четверть</c:v>
                </c:pt>
                <c:pt idx="3">
                  <c:v>4 четверть</c:v>
                </c:pt>
                <c:pt idx="4">
                  <c:v>год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axId val="55857536"/>
        <c:axId val="55859072"/>
      </c:barChart>
      <c:catAx>
        <c:axId val="55857536"/>
        <c:scaling>
          <c:orientation val="minMax"/>
        </c:scaling>
        <c:axPos val="b"/>
        <c:tickLblPos val="nextTo"/>
        <c:crossAx val="55859072"/>
        <c:crosses val="autoZero"/>
        <c:auto val="1"/>
        <c:lblAlgn val="ctr"/>
        <c:lblOffset val="100"/>
      </c:catAx>
      <c:valAx>
        <c:axId val="55859072"/>
        <c:scaling>
          <c:orientation val="minMax"/>
        </c:scaling>
        <c:axPos val="l"/>
        <c:majorGridlines/>
        <c:numFmt formatCode="General" sourceLinked="1"/>
        <c:tickLblPos val="nextTo"/>
        <c:crossAx val="558575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6439473419902745"/>
          <c:y val="6.7040670520110243E-2"/>
          <c:w val="0.66240862354169816"/>
          <c:h val="0.6909661582051999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Лист1!$A$2:$A$6</c:f>
              <c:strCache>
                <c:ptCount val="3"/>
                <c:pt idx="0">
                  <c:v>1 четверть</c:v>
                </c:pt>
                <c:pt idx="1">
                  <c:v>2 четверть</c:v>
                </c:pt>
                <c:pt idx="2">
                  <c:v>3 четверть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Лист1!$A$2:$A$6</c:f>
              <c:strCache>
                <c:ptCount val="3"/>
                <c:pt idx="0">
                  <c:v>1 четверть</c:v>
                </c:pt>
                <c:pt idx="1">
                  <c:v>2 четверть</c:v>
                </c:pt>
                <c:pt idx="2">
                  <c:v>3 четверть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66</c:v>
                </c:pt>
                <c:pt idx="1">
                  <c:v>66</c:v>
                </c:pt>
                <c:pt idx="2">
                  <c:v>66</c:v>
                </c:pt>
                <c:pt idx="3">
                  <c:v>53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3"/>
                <c:pt idx="0">
                  <c:v>1 четверть</c:v>
                </c:pt>
                <c:pt idx="1">
                  <c:v>2 четверть</c:v>
                </c:pt>
                <c:pt idx="2">
                  <c:v>3 четверть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axId val="55257728"/>
        <c:axId val="55263616"/>
      </c:barChart>
      <c:catAx>
        <c:axId val="55257728"/>
        <c:scaling>
          <c:orientation val="minMax"/>
        </c:scaling>
        <c:axPos val="b"/>
        <c:tickLblPos val="nextTo"/>
        <c:crossAx val="55263616"/>
        <c:crosses val="autoZero"/>
        <c:auto val="1"/>
        <c:lblAlgn val="ctr"/>
        <c:lblOffset val="100"/>
      </c:catAx>
      <c:valAx>
        <c:axId val="55263616"/>
        <c:scaling>
          <c:orientation val="minMax"/>
        </c:scaling>
        <c:axPos val="l"/>
        <c:majorGridlines/>
        <c:numFmt formatCode="General" sourceLinked="1"/>
        <c:tickLblPos val="nextTo"/>
        <c:crossAx val="55257728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красивые рамки для презентац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04800" y="609601"/>
            <a:ext cx="8305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</a:rPr>
              <a:t>    </a:t>
            </a:r>
            <a:r>
              <a:rPr lang="ru-RU" sz="3600" b="1" i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</a:rPr>
              <a:t>Утегенова</a:t>
            </a:r>
            <a:r>
              <a:rPr lang="ru-RU" sz="36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</a:rPr>
              <a:t>Анар</a:t>
            </a:r>
            <a:r>
              <a:rPr lang="ru-RU" sz="36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</a:rPr>
              <a:t>Каирбековна</a:t>
            </a:r>
            <a:endParaRPr lang="ru-RU" sz="3600" b="1" i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ea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</a:rPr>
              <a:t> </a:t>
            </a:r>
            <a:endParaRPr lang="ru-RU" sz="40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5029200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</a:rPr>
              <a:t>учитель английского языка</a:t>
            </a:r>
            <a:endParaRPr lang="ru-RU" sz="8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</a:rPr>
              <a:t>Веденовской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</a:rPr>
              <a:t>сш</a:t>
            </a:r>
            <a:endParaRPr lang="ru-RU" sz="8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</a:rPr>
              <a:t>Акмолинской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</a:rPr>
              <a:t> области</a:t>
            </a:r>
            <a:endParaRPr lang="ru-RU" sz="12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66800" y="182880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Если запастись терпением и проявить старание, то посеянные семена знания непременно дадут добрые всходы. Ученья корень горек, да плод сладок.</a:t>
            </a:r>
          </a:p>
          <a:p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Леонардо Да Винчи</a:t>
            </a:r>
          </a:p>
        </p:txBody>
      </p:sp>
      <p:pic>
        <p:nvPicPr>
          <p:cNvPr id="2050" name="Picture 2" descr="E:\все фотки\фото ярмарка\SAM_2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447800"/>
            <a:ext cx="34290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красивые рамки для презентац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90" y="1143000"/>
            <a:ext cx="386231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HP\Desktop\IMAG054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98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214" t="19039" r="27083" b="12725"/>
          <a:stretch/>
        </p:blipFill>
        <p:spPr bwMode="auto">
          <a:xfrm>
            <a:off x="152400" y="685800"/>
            <a:ext cx="4343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Владелец\Desktop\Новая папка\20170510_0943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3962400"/>
            <a:ext cx="5638800" cy="2590800"/>
          </a:xfrm>
          <a:prstGeom prst="rect">
            <a:avLst/>
          </a:prstGeom>
          <a:noFill/>
        </p:spPr>
      </p:pic>
      <p:pic>
        <p:nvPicPr>
          <p:cNvPr id="8" name="Picture 3" descr="C:\Users\Владелец\Desktop\Новая папка\20170510_0943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685800"/>
            <a:ext cx="4038600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98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 descr="C:\Users\Владелец\Desktop\фото\20161228_1809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88328" y="1455472"/>
            <a:ext cx="2354527" cy="2034383"/>
          </a:xfrm>
          <a:prstGeom prst="rect">
            <a:avLst/>
          </a:prstGeom>
          <a:noFill/>
        </p:spPr>
      </p:pic>
      <p:pic>
        <p:nvPicPr>
          <p:cNvPr id="24579" name="Picture 3" descr="C:\Users\Владелец\Desktop\фото\фото 6 класс\20161123_0938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810000"/>
            <a:ext cx="3124200" cy="251460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1447800"/>
            <a:ext cx="2895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 descr="C:\Users\Владелец\Desktop\фото\фото 6 класс\20161123_0928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3886200"/>
            <a:ext cx="2971800" cy="2514600"/>
          </a:xfrm>
          <a:prstGeom prst="rect">
            <a:avLst/>
          </a:prstGeom>
          <a:noFill/>
        </p:spPr>
      </p:pic>
      <p:pic>
        <p:nvPicPr>
          <p:cNvPr id="3074" name="Picture 2" descr="E:\фото нов год (1)\этоооо\20151210_1654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1066800"/>
            <a:ext cx="2590800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красивые рамки для презентац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288885422"/>
              </p:ext>
            </p:extLst>
          </p:nvPr>
        </p:nvGraphicFramePr>
        <p:xfrm>
          <a:off x="228600" y="1524000"/>
          <a:ext cx="4584700" cy="2070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1624899466"/>
              </p:ext>
            </p:extLst>
          </p:nvPr>
        </p:nvGraphicFramePr>
        <p:xfrm>
          <a:off x="4648200" y="1600200"/>
          <a:ext cx="4131945" cy="2292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90600" y="3886200"/>
            <a:ext cx="373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Мониторинг 8 класса за 2015-2016 учебный год.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343400" y="38862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953000" y="3886200"/>
            <a:ext cx="373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Мониторинг 9 класса за 2016-2017 учебный год.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98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2000" y="228600"/>
            <a:ext cx="7924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u="sng" dirty="0" smtClean="0">
                <a:latin typeface="Times New Roman" pitchFamily="18" charset="0"/>
                <a:cs typeface="Times New Roman" pitchFamily="18" charset="0"/>
              </a:rPr>
              <a:t>Грамоты и сертификаты  учеников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Владелец\Desktop\ктп для кунделик все классы\сертификаты\сертификат Русла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286000"/>
            <a:ext cx="2343150" cy="291465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648199" y="2590803"/>
            <a:ext cx="289560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98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ru-RU" u="sng" dirty="0" smtClean="0"/>
              <a:t>Совершенствование педагогического мастерства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33601"/>
            <a:ext cx="8229600" cy="2743200"/>
          </a:xfrm>
        </p:spPr>
        <p:txBody>
          <a:bodyPr/>
          <a:lstStyle/>
          <a:p>
            <a:pPr marL="1371600" lvl="2" indent="-457200">
              <a:buNone/>
            </a:pPr>
            <a:endParaRPr lang="ru-RU" sz="2800" dirty="0" smtClean="0"/>
          </a:p>
          <a:p>
            <a:pPr marL="1371600" lvl="2" indent="-457200">
              <a:buNone/>
            </a:pPr>
            <a:r>
              <a:rPr lang="ru-RU" sz="2800" dirty="0" smtClean="0"/>
              <a:t>-	Курсы повышения квалификации                    </a:t>
            </a:r>
          </a:p>
          <a:p>
            <a:pPr marL="1371600" lvl="2" indent="-457200">
              <a:buNone/>
            </a:pPr>
            <a:r>
              <a:rPr lang="ru-RU" sz="2800" dirty="0" smtClean="0"/>
              <a:t>-	Обобщение опыта коллег</a:t>
            </a:r>
          </a:p>
          <a:p>
            <a:pPr marL="1371600" lvl="2" indent="-457200">
              <a:buNone/>
            </a:pPr>
            <a:r>
              <a:rPr lang="ru-RU" sz="2800" dirty="0" smtClean="0"/>
              <a:t>-	Внедрение инновационных технологий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красивые рамки для презентац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57943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Грамоты и благодарственные письма.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2530" name="Picture 2" descr="C:\Users\Владелец\Desktop\ктп для кунделик все классы\сертификаты\Gramota 215G1001982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00200"/>
            <a:ext cx="2057400" cy="2362200"/>
          </a:xfrm>
          <a:prstGeom prst="rect">
            <a:avLst/>
          </a:prstGeom>
          <a:noFill/>
        </p:spPr>
      </p:pic>
      <p:pic>
        <p:nvPicPr>
          <p:cNvPr id="22531" name="Picture 3" descr="C:\Users\Владелец\Desktop\ктп для кунделик все классы\сертификаты\KСертификат 217G10019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1524000"/>
            <a:ext cx="1752600" cy="2362200"/>
          </a:xfrm>
          <a:prstGeom prst="rect">
            <a:avLst/>
          </a:prstGeom>
          <a:noFill/>
        </p:spPr>
      </p:pic>
      <p:pic>
        <p:nvPicPr>
          <p:cNvPr id="22532" name="Picture 4" descr="C:\Users\Владелец\Desktop\ктп для кунделик все классы\сертификаты\сертифика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524000"/>
            <a:ext cx="1752600" cy="2286000"/>
          </a:xfrm>
          <a:prstGeom prst="rect">
            <a:avLst/>
          </a:prstGeom>
          <a:noFill/>
        </p:spPr>
      </p:pic>
      <p:pic>
        <p:nvPicPr>
          <p:cNvPr id="22533" name="Picture 5" descr="C:\Users\Владелец\Desktop\Новая папка\20170510_1808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1600200"/>
            <a:ext cx="1524000" cy="2286000"/>
          </a:xfrm>
          <a:prstGeom prst="rect">
            <a:avLst/>
          </a:prstGeom>
          <a:noFill/>
        </p:spPr>
      </p:pic>
      <p:pic>
        <p:nvPicPr>
          <p:cNvPr id="22534" name="Picture 6" descr="C:\Users\Владелец\Desktop\Новая папка\20170510_1809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63742" y="4136858"/>
            <a:ext cx="2209802" cy="1860886"/>
          </a:xfrm>
          <a:prstGeom prst="rect">
            <a:avLst/>
          </a:prstGeom>
          <a:noFill/>
        </p:spPr>
      </p:pic>
      <p:pic>
        <p:nvPicPr>
          <p:cNvPr id="22535" name="Picture 7" descr="C:\Users\Владелец\Desktop\Новая папка\20170510_18092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2743199" y="4343402"/>
            <a:ext cx="2209801" cy="1600200"/>
          </a:xfrm>
          <a:prstGeom prst="rect">
            <a:avLst/>
          </a:prstGeom>
          <a:noFill/>
        </p:spPr>
      </p:pic>
      <p:pic>
        <p:nvPicPr>
          <p:cNvPr id="22536" name="Picture 8" descr="C:\Users\Владелец\Desktop\Новая папка\20170510_18093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4419600" y="4419600"/>
            <a:ext cx="2209800" cy="1447800"/>
          </a:xfrm>
          <a:prstGeom prst="rect">
            <a:avLst/>
          </a:prstGeom>
          <a:noFill/>
        </p:spPr>
      </p:pic>
      <p:pic>
        <p:nvPicPr>
          <p:cNvPr id="22537" name="Picture 9" descr="C:\Users\Владелец\Desktop\Новая папка\20170510_18095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6438900" y="4305300"/>
            <a:ext cx="2209800" cy="16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98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 rot="20155039">
            <a:off x="-321198" y="2136339"/>
            <a:ext cx="978639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Назарларыңызға рахмет</a:t>
            </a:r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!</a:t>
            </a:r>
            <a:endParaRPr lang="kk-KZ" sz="54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kk-KZ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за внимание!</a:t>
            </a:r>
          </a:p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Thank you for your attention!</a:t>
            </a:r>
            <a:endParaRPr lang="kk-KZ" sz="54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982023" y="1596207"/>
          <a:ext cx="3179953" cy="4525965"/>
        </p:xfrm>
        <a:graphic>
          <a:graphicData uri="http://schemas.openxmlformats.org/drawingml/2006/table">
            <a:tbl>
              <a:tblPr/>
              <a:tblGrid>
                <a:gridCol w="1296361"/>
                <a:gridCol w="1883592"/>
              </a:tblGrid>
              <a:tr h="453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 Фамилия Имя Отчество</a:t>
                      </a:r>
                      <a:endParaRPr lang="ru-RU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980" marR="36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i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Утегенова Анар </a:t>
                      </a:r>
                      <a:endParaRPr lang="ru-RU" sz="6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i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Қайырбековна</a:t>
                      </a:r>
                      <a:endParaRPr lang="ru-RU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980" marR="36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96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 Дата рождения</a:t>
                      </a:r>
                      <a:endParaRPr lang="ru-RU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980" marR="36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i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19.02.1983 </a:t>
                      </a:r>
                      <a:endParaRPr lang="ru-RU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980" marR="36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96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 Образование</a:t>
                      </a:r>
                      <a:endParaRPr lang="ru-RU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980" marR="36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i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Высшее</a:t>
                      </a:r>
                      <a:endParaRPr lang="ru-RU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980" marR="36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3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4. Что закончил (где,когда, год)</a:t>
                      </a:r>
                      <a:endParaRPr lang="ru-RU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980" marR="36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i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университет  Ш. Уалиханов </a:t>
                      </a:r>
                      <a:endParaRPr lang="ru-RU" sz="6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i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2013 год  г.Кокчетав</a:t>
                      </a:r>
                      <a:endParaRPr lang="ru-RU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980" marR="36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3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5. Диплом (серия, номер)</a:t>
                      </a:r>
                      <a:endParaRPr lang="ru-RU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980" marR="36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i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ЖБ-</a:t>
                      </a:r>
                      <a:r>
                        <a:rPr lang="ru-RU" sz="900" b="1" i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 </a:t>
                      </a:r>
                      <a:r>
                        <a:rPr lang="kk-KZ" sz="900" b="1" i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№0620061 </a:t>
                      </a:r>
                      <a:endParaRPr lang="ru-RU" sz="6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i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3июля 2013г. №36</a:t>
                      </a:r>
                      <a:endParaRPr lang="ru-RU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980" marR="36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3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 Специальность по диплому</a:t>
                      </a:r>
                      <a:endParaRPr lang="ru-RU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980" marR="36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i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Учитель иностранного языка (два иностранных языка)</a:t>
                      </a:r>
                      <a:endParaRPr lang="ru-RU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980" marR="36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96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7. Предмет</a:t>
                      </a:r>
                      <a:endParaRPr lang="ru-RU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980" marR="36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i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Английский язык</a:t>
                      </a:r>
                      <a:endParaRPr lang="ru-RU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980" marR="36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95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8. Категория (год получения, номер приказа)</a:t>
                      </a:r>
                      <a:endParaRPr lang="ru-RU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980" marR="36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i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категория 2012г. 29 июня №25А  </a:t>
                      </a:r>
                      <a:endParaRPr lang="ru-RU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980" marR="36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7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9. Общий стаж работы</a:t>
                      </a:r>
                      <a:endParaRPr lang="ru-RU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980" marR="36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i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 лет</a:t>
                      </a:r>
                      <a:endParaRPr lang="ru-RU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980" marR="36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3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10. Педагогический стаж</a:t>
                      </a:r>
                      <a:endParaRPr lang="ru-RU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980" marR="36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i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 лет</a:t>
                      </a:r>
                      <a:endParaRPr lang="ru-RU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980" marR="36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3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11.Стаж в этом учебном заведении</a:t>
                      </a:r>
                      <a:endParaRPr lang="ru-RU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980" marR="36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i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года</a:t>
                      </a:r>
                      <a:endParaRPr lang="ru-RU" sz="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980" marR="369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4" name="Picture 2" descr="Картинки по запросу красивые рамки для презентац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Резюме</a:t>
            </a: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971800" y="457200"/>
          <a:ext cx="5638800" cy="5943600"/>
        </p:xfrm>
        <a:graphic>
          <a:graphicData uri="http://schemas.openxmlformats.org/drawingml/2006/table">
            <a:tbl>
              <a:tblPr/>
              <a:tblGrid>
                <a:gridCol w="2298751"/>
                <a:gridCol w="3340049"/>
              </a:tblGrid>
              <a:tr h="5953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i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 Фамилия Имя Отчество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206" marR="332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i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Утегенова Анар 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i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Қайырбековна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206" marR="332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34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 Дата рождения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206" marR="332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i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19.02.1983 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206" marR="332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34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 Образование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206" marR="332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i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Высшее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206" marR="332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53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4. Что закончил (где,когда, год)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206" marR="332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i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университет  Ш. Уалиханов 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i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2013 год  г.Кокчетав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206" marR="332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53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5. Диплом (серия, номер)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206" marR="332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i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ЖБ-</a:t>
                      </a:r>
                      <a:r>
                        <a:rPr lang="ru-RU" sz="1400" b="1" i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 </a:t>
                      </a:r>
                      <a:r>
                        <a:rPr lang="kk-KZ" sz="1400" b="1" i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№0620061 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i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3июля 2013г. №36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206" marR="332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53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 Специальность по диплому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206" marR="332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i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Учитель иностранного языка (два иностранных языка)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206" marR="332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34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7. Предмет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206" marR="332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i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Английский язык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206" marR="332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873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8. Категория (год получения, номер приказа)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206" marR="332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i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категория 2012г. 29 июня №25А  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206" marR="332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3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9. Общий стаж работы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206" marR="332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i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10лет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206" marR="332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53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10. Педагогический стаж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206" marR="332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i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 </a:t>
                      </a:r>
                      <a:r>
                        <a:rPr lang="kk-KZ" sz="1400" b="1" i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лет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206" marR="332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53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11.Стаж в этом учебном заведении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206" marR="332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i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года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3206" marR="332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000" b="1" i="1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Резюме</a:t>
            </a: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Картинки по запросу красивые рамки для презентац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ttp://im6-tub-kz.yandex.net/i?id=115742229-62-72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33400"/>
            <a:ext cx="5247888" cy="588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ертикальный свиток 5"/>
          <p:cNvSpPr/>
          <p:nvPr/>
        </p:nvSpPr>
        <p:spPr>
          <a:xfrm>
            <a:off x="0" y="838200"/>
            <a:ext cx="3733801" cy="5098473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solidFill>
                  <a:srgbClr val="0070C0"/>
                </a:solidFill>
              </a:rPr>
              <a:t>Дети страны увлеченной способны свернуть даже горы. Дети страны обреченной не несут ничего, кроме вздора.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  <a:r>
              <a:rPr lang="ru-RU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Н.Ә.Назарбаев</a:t>
            </a:r>
            <a:endParaRPr lang="ru-RU" sz="24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Картинки по запросу красивые рамки для презентац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Выноска со стрелкой вниз 4"/>
          <p:cNvSpPr/>
          <p:nvPr/>
        </p:nvSpPr>
        <p:spPr>
          <a:xfrm>
            <a:off x="496526" y="489248"/>
            <a:ext cx="8035637" cy="1205346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Palatino Linotype" pitchFamily="18" charset="0"/>
              </a:rPr>
              <a:t>Тема научно-методической работы:</a:t>
            </a:r>
            <a:endParaRPr lang="ru-RU" sz="3200" b="1" i="1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sp>
        <p:nvSpPr>
          <p:cNvPr id="6" name="Блок-схема: документ 5"/>
          <p:cNvSpPr/>
          <p:nvPr/>
        </p:nvSpPr>
        <p:spPr>
          <a:xfrm>
            <a:off x="540326" y="1787235"/>
            <a:ext cx="8035637" cy="4142510"/>
          </a:xfrm>
          <a:prstGeom prst="flowChartDocumen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kk-KZ" sz="3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Использование инновационных технологий на уроках английского </a:t>
            </a:r>
            <a:r>
              <a:rPr lang="kk-KZ" sz="3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языка и информатики</a:t>
            </a:r>
            <a:endParaRPr lang="kk-KZ" sz="36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http://player.myshared.ru/5/481395/slides/slide_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81000"/>
            <a:ext cx="9144000" cy="723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Картинки по запросу красивые рамки для презентац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Основные цели инновационной деятельности Развитие умения мотивировать действи..."/>
          <p:cNvPicPr>
            <a:picLocks noChangeAspect="1" noChangeArrowheads="1"/>
          </p:cNvPicPr>
          <p:nvPr/>
        </p:nvPicPr>
        <p:blipFill>
          <a:blip r:embed="rId3"/>
          <a:srcRect t="1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438400" y="228600"/>
            <a:ext cx="289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Картинки по запросу красивые рамки для презентац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Блок-схема: узел 4"/>
          <p:cNvSpPr/>
          <p:nvPr/>
        </p:nvSpPr>
        <p:spPr>
          <a:xfrm>
            <a:off x="304800" y="609600"/>
            <a:ext cx="2493818" cy="228572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2800" dirty="0"/>
          </a:p>
        </p:txBody>
      </p:sp>
      <p:sp>
        <p:nvSpPr>
          <p:cNvPr id="9" name="Стрелка вправо 8"/>
          <p:cNvSpPr/>
          <p:nvPr/>
        </p:nvSpPr>
        <p:spPr>
          <a:xfrm rot="20888433">
            <a:off x="2771197" y="1423942"/>
            <a:ext cx="2042839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2840373">
            <a:off x="1455632" y="3922936"/>
            <a:ext cx="342092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342775">
            <a:off x="2451158" y="2705144"/>
            <a:ext cx="2042839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ятиугольник 13"/>
          <p:cNvSpPr/>
          <p:nvPr/>
        </p:nvSpPr>
        <p:spPr>
          <a:xfrm>
            <a:off x="4800600" y="685800"/>
            <a:ext cx="4167216" cy="17526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 eaLnBrk="0" hangingPunct="0">
              <a:defRPr/>
            </a:pPr>
            <a:endParaRPr lang="ru-RU" sz="2400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34000" y="609601"/>
            <a:ext cx="3429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реализация стандарта  по иностранному языку как необходимого условия формирования  базовых компетенций в урочной и  внеурочной деятельности учащихся;  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4800600" y="2819400"/>
            <a:ext cx="4167216" cy="17526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освоение методов и приемов инновационной технологий и внедрение в педагогическую практику в сочетании с традиционными методами обучения ;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4495800" y="4724400"/>
            <a:ext cx="4167216" cy="175260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развитие собственного уровня творческого потенциала и повышение уровня    педагогического мастерства через внедрение и системное использование методов и приемов инновационных технологий обучения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Картинки по запросу красивые рамки для презентац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>
          <a:xfrm>
            <a:off x="3352800" y="2209800"/>
            <a:ext cx="2514600" cy="19050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Развивает у учащихся: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352800" y="152400"/>
            <a:ext cx="2514600" cy="19050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уважение и интерес к культуре страны изучаемого языка, патриотизм, </a:t>
            </a:r>
          </a:p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духовно развитая личность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04800" y="2514600"/>
            <a:ext cx="2514600" cy="19050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приобретение знаний о культуре страны, языке.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352800" y="4572000"/>
            <a:ext cx="2514600" cy="19050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навыки устной (аудирование и говорение)и письменной (чтение и письмо) речи, как средства общения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248400" y="2438400"/>
            <a:ext cx="2514600" cy="19050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всестороннее развитие личности, коммуникативные навыки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Выгнутая вправо стрелка 20"/>
          <p:cNvSpPr/>
          <p:nvPr/>
        </p:nvSpPr>
        <p:spPr>
          <a:xfrm rot="18769880">
            <a:off x="6529792" y="842697"/>
            <a:ext cx="685800" cy="10668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право стрелка 21"/>
          <p:cNvSpPr/>
          <p:nvPr/>
        </p:nvSpPr>
        <p:spPr>
          <a:xfrm rot="8881699">
            <a:off x="2364021" y="4215454"/>
            <a:ext cx="685800" cy="10668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Выгнутая вправо стрелка 22"/>
          <p:cNvSpPr/>
          <p:nvPr/>
        </p:nvSpPr>
        <p:spPr>
          <a:xfrm rot="14029134">
            <a:off x="2195063" y="744061"/>
            <a:ext cx="685800" cy="10668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Выгнутая вправо стрелка 23"/>
          <p:cNvSpPr/>
          <p:nvPr/>
        </p:nvSpPr>
        <p:spPr>
          <a:xfrm rot="2819918">
            <a:off x="6224659" y="4576963"/>
            <a:ext cx="685800" cy="10668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Стрелка вправо 26"/>
          <p:cNvSpPr/>
          <p:nvPr/>
        </p:nvSpPr>
        <p:spPr>
          <a:xfrm flipV="1">
            <a:off x="5867400" y="30480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красивые рамки для презентац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630362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Для достижения поставленных целей обучения использую следующие методы и приемы: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Волна 5"/>
          <p:cNvSpPr/>
          <p:nvPr/>
        </p:nvSpPr>
        <p:spPr>
          <a:xfrm>
            <a:off x="762000" y="1600200"/>
            <a:ext cx="3352800" cy="1219200"/>
          </a:xfrm>
          <a:prstGeom prst="wave">
            <a:avLst/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в группах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Work in group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Волна 6"/>
          <p:cNvSpPr/>
          <p:nvPr/>
        </p:nvSpPr>
        <p:spPr>
          <a:xfrm>
            <a:off x="838200" y="2895600"/>
            <a:ext cx="3352800" cy="1066800"/>
          </a:xfrm>
          <a:prstGeom prst="wave">
            <a:avLst/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Мозговой штурм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Brain Storming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Волна 7"/>
          <p:cNvSpPr/>
          <p:nvPr/>
        </p:nvSpPr>
        <p:spPr>
          <a:xfrm>
            <a:off x="914400" y="4114800"/>
            <a:ext cx="3276600" cy="1066800"/>
          </a:xfrm>
          <a:prstGeom prst="wave">
            <a:avLst/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Гроздь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Cluster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Волна 8"/>
          <p:cNvSpPr/>
          <p:nvPr/>
        </p:nvSpPr>
        <p:spPr>
          <a:xfrm>
            <a:off x="5105400" y="4267200"/>
            <a:ext cx="3352800" cy="990600"/>
          </a:xfrm>
          <a:prstGeom prst="wave">
            <a:avLst/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Ажурная пила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Jigsaw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Волна 9"/>
          <p:cNvSpPr/>
          <p:nvPr/>
        </p:nvSpPr>
        <p:spPr>
          <a:xfrm>
            <a:off x="5105400" y="2971800"/>
            <a:ext cx="3352800" cy="1143000"/>
          </a:xfrm>
          <a:prstGeom prst="wave">
            <a:avLst/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INSERT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Волна 10"/>
          <p:cNvSpPr/>
          <p:nvPr/>
        </p:nvSpPr>
        <p:spPr>
          <a:xfrm>
            <a:off x="5105400" y="1676400"/>
            <a:ext cx="3276600" cy="1143000"/>
          </a:xfrm>
          <a:prstGeom prst="wave">
            <a:avLst/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Работаем вместе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Learning together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Волна 11"/>
          <p:cNvSpPr/>
          <p:nvPr/>
        </p:nvSpPr>
        <p:spPr>
          <a:xfrm>
            <a:off x="3200400" y="5257800"/>
            <a:ext cx="3352800" cy="1066800"/>
          </a:xfrm>
          <a:prstGeom prst="wave">
            <a:avLst/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Игра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Game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455</Words>
  <PresentationFormat>Экран (4:3)</PresentationFormat>
  <Paragraphs>102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Для достижения поставленных целей обучения использую следующие методы и приемы:</vt:lpstr>
      <vt:lpstr>   </vt:lpstr>
      <vt:lpstr>Слайд 11</vt:lpstr>
      <vt:lpstr>Слайд 12</vt:lpstr>
      <vt:lpstr>Слайд 13</vt:lpstr>
      <vt:lpstr>Слайд 14</vt:lpstr>
      <vt:lpstr>Совершенствование педагогического мастерства</vt:lpstr>
      <vt:lpstr>Грамоты и благодарственные письма. 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Владелец</dc:creator>
  <cp:lastModifiedBy>Владелец</cp:lastModifiedBy>
  <cp:revision>49</cp:revision>
  <dcterms:created xsi:type="dcterms:W3CDTF">2017-05-10T10:08:34Z</dcterms:created>
  <dcterms:modified xsi:type="dcterms:W3CDTF">2017-05-12T05:45:18Z</dcterms:modified>
</cp:coreProperties>
</file>